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74" r:id="rId7"/>
    <p:sldId id="276" r:id="rId8"/>
    <p:sldId id="277" r:id="rId9"/>
    <p:sldId id="273" r:id="rId1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F1D"/>
    <a:srgbClr val="0063AF"/>
    <a:srgbClr val="004274"/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108" d="100"/>
          <a:sy n="108" d="100"/>
        </p:scale>
        <p:origin x="17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78"/>
    </p:cViewPr>
  </p:sorterViewPr>
  <p:notesViewPr>
    <p:cSldViewPr>
      <p:cViewPr varScale="1">
        <p:scale>
          <a:sx n="48" d="100"/>
          <a:sy n="48" d="100"/>
        </p:scale>
        <p:origin x="1740" y="3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dirty="0"/>
              <a:t>FORM RH XXX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F869F-2F5F-4A29-9F5E-6C7BFB5166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60531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85687-6FE2-4939-84B6-116AEAEA6B79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3FF8E-C380-4C34-B5D7-655BA9D3FF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8195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87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MA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br>
              <a:rPr lang="fr-FR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1B1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2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8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3600" b="1" cap="none"/>
            </a:lvl1pPr>
          </a:lstStyle>
          <a:p>
            <a:br>
              <a:rPr lang="fr-FR" dirty="0"/>
            </a:br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4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3600" b="1" cap="none"/>
            </a:lvl1pPr>
          </a:lstStyle>
          <a:p>
            <a:br>
              <a:rPr lang="fr-FR" dirty="0"/>
            </a:br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3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4139" y="6249990"/>
            <a:ext cx="37861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3990975" y="6249990"/>
            <a:ext cx="11620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8642ECD-3631-4DD5-B150-868CB80EB9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1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5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1B1F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rgbClr val="0070C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rgbClr val="1B1F1D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rgbClr val="1B1F1D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rgbClr val="1B1F1D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rgbClr val="1B1F1D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rgbClr val="1B1F1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60648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08922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727056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4020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000"/>
            <a:lum/>
          </a:blip>
          <a:srcRect/>
          <a:stretch>
            <a:fillRect l="15000" t="-10000" r="1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043609" y="1484784"/>
            <a:ext cx="7704856" cy="97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40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6578306"/>
            <a:ext cx="9143999" cy="307078"/>
          </a:xfrm>
          <a:prstGeom prst="rect">
            <a:avLst/>
          </a:prstGeom>
          <a:solidFill>
            <a:srgbClr val="1B1F1D"/>
          </a:solidFill>
          <a:ln>
            <a:solidFill>
              <a:srgbClr val="1B1F1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575623" y="6562568"/>
            <a:ext cx="255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 dirty="0">
                <a:solidFill>
                  <a:schemeClr val="bg1"/>
                </a:solidFill>
              </a:rPr>
              <a:t>www.alma-carbovac.com</a:t>
            </a:r>
          </a:p>
        </p:txBody>
      </p:sp>
      <p:pic>
        <p:nvPicPr>
          <p:cNvPr id="1026" name="Picture 2" descr="C:\Users\Roussin\Documents\Communication\Supports Communication 2015\Powerpoint ALMA &amp; CARBOVAC\Trait mixt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08520" y="6480337"/>
            <a:ext cx="9361040" cy="11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375" y="227512"/>
            <a:ext cx="5193463" cy="89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3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0C0"/>
          </a:solidFill>
          <a:latin typeface="Source Sans Pro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1B1F1D"/>
        </a:buClr>
        <a:buSzPct val="100000"/>
        <a:buFont typeface="Arial" panose="020B0604020202020204" pitchFamily="34" charset="0"/>
        <a:buChar char="•"/>
        <a:defRPr kern="1200">
          <a:solidFill>
            <a:srgbClr val="1B1F1D"/>
          </a:solidFill>
          <a:latin typeface="Source Sans Pro" pitchFamily="34" charset="0"/>
          <a:ea typeface="+mn-ea"/>
          <a:cs typeface="+mn-cs"/>
        </a:defRPr>
      </a:lvl1pPr>
      <a:lvl2pPr marL="588963" indent="-285750" algn="l" rtl="0" eaLnBrk="1" fontAlgn="base" hangingPunct="1">
        <a:spcBef>
          <a:spcPct val="20000"/>
        </a:spcBef>
        <a:spcAft>
          <a:spcPct val="0"/>
        </a:spcAft>
        <a:buClr>
          <a:srgbClr val="1B1F1D"/>
        </a:buClr>
        <a:buSzPct val="100000"/>
        <a:buFont typeface="Arial" panose="020B0604020202020204" pitchFamily="34" charset="0"/>
        <a:buChar char="•"/>
        <a:defRPr kern="1200">
          <a:solidFill>
            <a:srgbClr val="1B1F1D"/>
          </a:solidFill>
          <a:latin typeface="Source Sans Pro" pitchFamily="34" charset="0"/>
          <a:ea typeface="+mn-ea"/>
          <a:cs typeface="+mn-cs"/>
        </a:defRPr>
      </a:lvl2pPr>
      <a:lvl3pPr marL="912813" indent="-285750" algn="l" rtl="0" eaLnBrk="1" fontAlgn="base" hangingPunct="1">
        <a:spcBef>
          <a:spcPct val="20000"/>
        </a:spcBef>
        <a:spcAft>
          <a:spcPct val="0"/>
        </a:spcAft>
        <a:buClr>
          <a:srgbClr val="1B1F1D"/>
        </a:buClr>
        <a:buSzPct val="100000"/>
        <a:buFont typeface="Arial" panose="020B0604020202020204" pitchFamily="34" charset="0"/>
        <a:buChar char="•"/>
        <a:defRPr kern="1200">
          <a:solidFill>
            <a:srgbClr val="1B1F1D"/>
          </a:solidFill>
          <a:latin typeface="Source Sans Pro" pitchFamily="34" charset="0"/>
          <a:ea typeface="+mn-ea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B1F1D"/>
        </a:buClr>
        <a:buSzPct val="100000"/>
        <a:buFont typeface="Arial" panose="020B0604020202020204" pitchFamily="34" charset="0"/>
        <a:buChar char="•"/>
        <a:defRPr kern="1200">
          <a:solidFill>
            <a:srgbClr val="1B1F1D"/>
          </a:solidFill>
          <a:latin typeface="Source Sans Pro" pitchFamily="34" charset="0"/>
          <a:ea typeface="+mn-ea"/>
          <a:cs typeface="+mn-cs"/>
        </a:defRPr>
      </a:lvl4pPr>
      <a:lvl5pPr marL="1462088" indent="-228600" algn="l" rtl="0" eaLnBrk="1" fontAlgn="base" hangingPunct="1">
        <a:spcBef>
          <a:spcPct val="20000"/>
        </a:spcBef>
        <a:spcAft>
          <a:spcPct val="0"/>
        </a:spcAft>
        <a:buClr>
          <a:srgbClr val="1B1F1D"/>
        </a:buClr>
        <a:buSzPct val="100000"/>
        <a:buFont typeface="Arial" panose="020B0604020202020204" pitchFamily="34" charset="0"/>
        <a:buChar char="•"/>
        <a:defRPr kern="1200">
          <a:solidFill>
            <a:srgbClr val="1B1F1D"/>
          </a:solidFill>
          <a:latin typeface="Source Sans Pro" pitchFamily="34" charset="0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B9B1B0D-56B9-4031-A890-C1DBF4E679A8}"/>
              </a:ext>
            </a:extLst>
          </p:cNvPr>
          <p:cNvSpPr txBox="1"/>
          <p:nvPr/>
        </p:nvSpPr>
        <p:spPr>
          <a:xfrm>
            <a:off x="1187624" y="2274838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1B1F1D"/>
                </a:solidFill>
              </a:rPr>
              <a:t>Etalonnage coefficient d’un </a:t>
            </a:r>
            <a:r>
              <a:rPr lang="fr-FR" sz="4800" b="1" dirty="0" err="1">
                <a:solidFill>
                  <a:srgbClr val="1B1F1D"/>
                </a:solidFill>
              </a:rPr>
              <a:t>Microcompt</a:t>
            </a:r>
            <a:endParaRPr lang="fr-FR" sz="4800" b="1" dirty="0">
              <a:solidFill>
                <a:srgbClr val="1B1F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4"/>
          <p:cNvSpPr txBox="1">
            <a:spLocks/>
          </p:cNvSpPr>
          <p:nvPr/>
        </p:nvSpPr>
        <p:spPr bwMode="auto">
          <a:xfrm>
            <a:off x="19050" y="6592888"/>
            <a:ext cx="395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1pPr>
            <a:lvl2pPr marL="588963" indent="-285750">
              <a:spcBef>
                <a:spcPct val="20000"/>
              </a:spcBef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2pPr>
            <a:lvl3pPr marL="912813" indent="-285750">
              <a:spcBef>
                <a:spcPct val="20000"/>
              </a:spcBef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3pPr>
            <a:lvl4pPr marL="1143000" indent="-228600">
              <a:spcBef>
                <a:spcPct val="20000"/>
              </a:spcBef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4pPr>
            <a:lvl5pPr marL="1462088" indent="-228600">
              <a:spcBef>
                <a:spcPct val="20000"/>
              </a:spcBef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386214C1-8E10-4AF9-B3EB-4E19A50D20FA}" type="slidenum">
              <a:rPr lang="fr-FR" altLang="fr-FR" sz="140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188460-D05C-4848-A446-CEDBC2BEDC33}"/>
              </a:ext>
            </a:extLst>
          </p:cNvPr>
          <p:cNvSpPr/>
          <p:nvPr/>
        </p:nvSpPr>
        <p:spPr>
          <a:xfrm>
            <a:off x="414338" y="1063770"/>
            <a:ext cx="8046094" cy="31393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dirty="0">
                <a:solidFill>
                  <a:srgbClr val="1B1F1D"/>
                </a:solidFill>
              </a:rPr>
              <a:t>Les coefficients d’un </a:t>
            </a:r>
            <a:r>
              <a:rPr lang="fr-FR" dirty="0" err="1">
                <a:solidFill>
                  <a:srgbClr val="1B1F1D"/>
                </a:solidFill>
              </a:rPr>
              <a:t>Microcompt</a:t>
            </a:r>
            <a:r>
              <a:rPr lang="fr-FR" dirty="0">
                <a:solidFill>
                  <a:srgbClr val="1B1F1D"/>
                </a:solidFill>
              </a:rPr>
              <a:t> se paramètres en mode « Métrologique ».</a:t>
            </a:r>
          </a:p>
          <a:p>
            <a:r>
              <a:rPr lang="fr-FR" dirty="0">
                <a:solidFill>
                  <a:srgbClr val="1B1F1D"/>
                </a:solidFill>
              </a:rPr>
              <a:t>4 paramètres sont à prendre en considération: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1B1F1D"/>
                </a:solidFill>
              </a:rPr>
              <a:t>K1 : Coefficient « petit débit »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1B1F1D"/>
                </a:solidFill>
              </a:rPr>
              <a:t>Q1 : Débit du coefficient « petit débit »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1B1F1D"/>
                </a:solidFill>
              </a:rPr>
              <a:t>K2 : Coefficient « grand débit »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1B1F1D"/>
                </a:solidFill>
              </a:rPr>
              <a:t>Q2 : Débit du coefficient « grand débit »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1B1F1D"/>
              </a:solidFill>
            </a:endParaRPr>
          </a:p>
          <a:p>
            <a:r>
              <a:rPr lang="fr-FR" dirty="0">
                <a:solidFill>
                  <a:srgbClr val="1B1F1D"/>
                </a:solidFill>
              </a:rPr>
              <a:t>Il est à noter  que la différence entre K1 et K2 doit être inférieur à 5 pour 1000.</a:t>
            </a:r>
          </a:p>
          <a:p>
            <a:r>
              <a:rPr lang="fr-FR" dirty="0">
                <a:solidFill>
                  <a:srgbClr val="1B1F1D"/>
                </a:solidFill>
              </a:rPr>
              <a:t>De plus si Q1 et Q2 sont laissés à 0, K1 et K2 auront la même valeur</a:t>
            </a:r>
          </a:p>
          <a:p>
            <a:r>
              <a:rPr lang="fr-FR" dirty="0">
                <a:solidFill>
                  <a:srgbClr val="1B1F1D"/>
                </a:solidFill>
              </a:rPr>
              <a:t>Enfin le débit de Q1 ne doit pas excéder 1,5X le « débit min » de l’ensemble de mesurage.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E3D5BFD-9097-4D00-84E8-B1C91BA0A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861048"/>
            <a:ext cx="3816424" cy="243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920CD5-377D-49A6-84B7-62955B9B09A3}"/>
              </a:ext>
            </a:extLst>
          </p:cNvPr>
          <p:cNvSpPr/>
          <p:nvPr/>
        </p:nvSpPr>
        <p:spPr>
          <a:xfrm>
            <a:off x="827584" y="1340768"/>
            <a:ext cx="7956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dirty="0">
                <a:solidFill>
                  <a:srgbClr val="1B1F1D"/>
                </a:solidFill>
              </a:rPr>
              <a:t>Pour réaliser un étalonnage, lancer dans un premier temps un mesurage au débit d’usage de l’ensemble de mesurage.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3305295-7A48-4D6B-AB8D-075EB519F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90725"/>
            <a:ext cx="5112568" cy="11352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F1CACA-C9AC-4D23-8C82-5D0DCEBF02E5}"/>
              </a:ext>
            </a:extLst>
          </p:cNvPr>
          <p:cNvSpPr/>
          <p:nvPr/>
        </p:nvSpPr>
        <p:spPr>
          <a:xfrm>
            <a:off x="827584" y="3408819"/>
            <a:ext cx="7956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dirty="0">
                <a:solidFill>
                  <a:srgbClr val="1B1F1D"/>
                </a:solidFill>
              </a:rPr>
              <a:t>Une fois le mesurage enregistré, passer en mode « superviseur » dans le menu « CALIBRATION/ JAUGE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6963F03-1E90-407A-B5E7-AD847DE63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337952"/>
            <a:ext cx="6280944" cy="118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432C8A-4B88-40BD-A895-9386452E5098}"/>
              </a:ext>
            </a:extLst>
          </p:cNvPr>
          <p:cNvSpPr/>
          <p:nvPr/>
        </p:nvSpPr>
        <p:spPr>
          <a:xfrm>
            <a:off x="611560" y="216973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1B1F1D"/>
                </a:solidFill>
              </a:rPr>
              <a:t>L’indicateur </a:t>
            </a:r>
            <a:r>
              <a:rPr lang="fr-FR" dirty="0" err="1">
                <a:solidFill>
                  <a:srgbClr val="1B1F1D"/>
                </a:solidFill>
              </a:rPr>
              <a:t>Microcompt</a:t>
            </a:r>
            <a:r>
              <a:rPr lang="fr-FR" dirty="0">
                <a:solidFill>
                  <a:srgbClr val="1B1F1D"/>
                </a:solidFill>
              </a:rPr>
              <a:t> indiquera le volume calculé au 1/10 de litre.</a:t>
            </a:r>
          </a:p>
          <a:p>
            <a:r>
              <a:rPr lang="fr-FR" dirty="0">
                <a:solidFill>
                  <a:srgbClr val="1B1F1D"/>
                </a:solidFill>
              </a:rPr>
              <a:t>Renseigné manuellement le volume mesuré avec votre moyen étalon, puis valider.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9BAC655-CC5C-474D-8234-E87F1F557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77" y="1124744"/>
            <a:ext cx="5503008" cy="102643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5E75C22-5267-40E3-88E1-AC415BFD3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7" y="2807429"/>
            <a:ext cx="5704880" cy="10726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171612-3C88-4BA9-98A8-D36E1A397930}"/>
              </a:ext>
            </a:extLst>
          </p:cNvPr>
          <p:cNvSpPr/>
          <p:nvPr/>
        </p:nvSpPr>
        <p:spPr>
          <a:xfrm>
            <a:off x="615504" y="3880083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1B1F1D"/>
                </a:solidFill>
              </a:rPr>
              <a:t>L’indicateur </a:t>
            </a:r>
            <a:r>
              <a:rPr lang="fr-FR" dirty="0" err="1">
                <a:solidFill>
                  <a:srgbClr val="1B1F1D"/>
                </a:solidFill>
              </a:rPr>
              <a:t>Microcompt</a:t>
            </a:r>
            <a:r>
              <a:rPr lang="fr-FR" dirty="0">
                <a:solidFill>
                  <a:srgbClr val="1B1F1D"/>
                </a:solidFill>
              </a:rPr>
              <a:t> indiquera le volume calculé au 1/10 de litre.</a:t>
            </a:r>
          </a:p>
          <a:p>
            <a:r>
              <a:rPr lang="fr-FR" dirty="0">
                <a:solidFill>
                  <a:srgbClr val="1B1F1D"/>
                </a:solidFill>
              </a:rPr>
              <a:t>Renseigner manuellement le volume mesuré avec votre moyen étalon.</a:t>
            </a:r>
          </a:p>
          <a:p>
            <a:r>
              <a:rPr lang="fr-FR" dirty="0">
                <a:solidFill>
                  <a:srgbClr val="1B1F1D"/>
                </a:solidFill>
              </a:rPr>
              <a:t>Le </a:t>
            </a:r>
            <a:r>
              <a:rPr lang="fr-FR" dirty="0" err="1">
                <a:solidFill>
                  <a:srgbClr val="1B1F1D"/>
                </a:solidFill>
              </a:rPr>
              <a:t>Microcompt</a:t>
            </a:r>
            <a:r>
              <a:rPr lang="fr-FR" dirty="0">
                <a:solidFill>
                  <a:srgbClr val="1B1F1D"/>
                </a:solidFill>
              </a:rPr>
              <a:t> calculera alors l’erreur et le nouveau coefficient.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251379-8016-4F86-844D-8F4333FD0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77" y="5121438"/>
            <a:ext cx="2982838" cy="10439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0299213-927C-4CCF-AB54-456D0FEE3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0087" y="5121437"/>
            <a:ext cx="3758377" cy="1043993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326761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920CD5-377D-49A6-84B7-62955B9B09A3}"/>
              </a:ext>
            </a:extLst>
          </p:cNvPr>
          <p:cNvSpPr/>
          <p:nvPr/>
        </p:nvSpPr>
        <p:spPr>
          <a:xfrm>
            <a:off x="368397" y="2564904"/>
            <a:ext cx="7956884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03213" lvl="1"/>
            <a:r>
              <a:rPr lang="fr-FR" dirty="0">
                <a:solidFill>
                  <a:srgbClr val="1B1F1D"/>
                </a:solidFill>
              </a:rPr>
              <a:t>L’indicateur </a:t>
            </a:r>
            <a:r>
              <a:rPr lang="fr-FR" dirty="0" err="1">
                <a:solidFill>
                  <a:srgbClr val="1B1F1D"/>
                </a:solidFill>
              </a:rPr>
              <a:t>Microcompt</a:t>
            </a:r>
            <a:r>
              <a:rPr lang="fr-FR" dirty="0">
                <a:solidFill>
                  <a:srgbClr val="1B1F1D"/>
                </a:solidFill>
              </a:rPr>
              <a:t> indiquera ensuite le débit moyen du mesurage.</a:t>
            </a:r>
          </a:p>
          <a:p>
            <a:pPr marL="303213" lvl="1"/>
            <a:endParaRPr lang="fr-FR" dirty="0">
              <a:solidFill>
                <a:srgbClr val="1B1F1D"/>
              </a:solidFill>
            </a:endParaRPr>
          </a:p>
          <a:p>
            <a:pPr marL="303213" lvl="1"/>
            <a:r>
              <a:rPr lang="fr-FR" dirty="0">
                <a:solidFill>
                  <a:srgbClr val="1B1F1D"/>
                </a:solidFill>
              </a:rPr>
              <a:t>Suivant les logiciels, si la régulation du débit ne peut être géré que par le </a:t>
            </a:r>
            <a:r>
              <a:rPr lang="fr-FR" dirty="0" err="1">
                <a:solidFill>
                  <a:srgbClr val="1B1F1D"/>
                </a:solidFill>
              </a:rPr>
              <a:t>Microcompt</a:t>
            </a:r>
            <a:r>
              <a:rPr lang="fr-FR" dirty="0">
                <a:solidFill>
                  <a:srgbClr val="1B1F1D"/>
                </a:solidFill>
              </a:rPr>
              <a:t>, renseigner le petit débit de consigne pour le mesurage suivant, puis valider.</a:t>
            </a:r>
          </a:p>
          <a:p>
            <a:pPr marL="303213" lvl="1"/>
            <a:r>
              <a:rPr lang="fr-FR" dirty="0">
                <a:solidFill>
                  <a:srgbClr val="1B1F1D"/>
                </a:solidFill>
              </a:rPr>
              <a:t>Le calculateur pourra aussi indiquer d’autre informations tel que le température mesurée. Valider toutes les informations.</a:t>
            </a:r>
          </a:p>
          <a:p>
            <a:pPr marL="303213" lvl="1"/>
            <a:endParaRPr lang="fr-FR" dirty="0">
              <a:solidFill>
                <a:srgbClr val="1B1F1D"/>
              </a:solidFill>
            </a:endParaRPr>
          </a:p>
          <a:p>
            <a:pPr marL="303213" lvl="1"/>
            <a:r>
              <a:rPr lang="fr-FR" dirty="0">
                <a:solidFill>
                  <a:srgbClr val="1B1F1D"/>
                </a:solidFill>
              </a:rPr>
              <a:t>Puis relancer un mesurage en petit débit (entre 1 et 1,5x le débit minimal).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9A069C9-0716-4E08-8A40-E79987CE1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96752"/>
            <a:ext cx="4880397" cy="11245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C72323E-A7D4-4673-9DD8-C7C55EABF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5179380"/>
            <a:ext cx="5088772" cy="9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6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920CD5-377D-49A6-84B7-62955B9B09A3}"/>
              </a:ext>
            </a:extLst>
          </p:cNvPr>
          <p:cNvSpPr/>
          <p:nvPr/>
        </p:nvSpPr>
        <p:spPr>
          <a:xfrm>
            <a:off x="251520" y="1511426"/>
            <a:ext cx="8568952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03213" lvl="1"/>
            <a:r>
              <a:rPr lang="fr-FR" dirty="0">
                <a:solidFill>
                  <a:srgbClr val="1B1F1D"/>
                </a:solidFill>
              </a:rPr>
              <a:t>Une fois les mesurages petit et grand débits réalisés, aller dans le menu « SAISIE D’UNE JAUGE » puis « LINEARISATION/DEBIT » en mode « Superviseur »</a:t>
            </a:r>
          </a:p>
          <a:p>
            <a:pPr marL="303213" lvl="1"/>
            <a:endParaRPr lang="fr-FR" dirty="0">
              <a:solidFill>
                <a:srgbClr val="1B1F1D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6FA6C58-9943-4712-8B2C-6C8C439EA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121234"/>
            <a:ext cx="3816424" cy="71013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9588466-0E57-4F7C-BE55-87DF93A60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98" y="3217959"/>
            <a:ext cx="3500754" cy="80866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4EC4F95-83C5-4260-8E8E-AE2F594D0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9" y="4578237"/>
            <a:ext cx="3528391" cy="7852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6BB1F0E-1811-4FBC-9211-59094F644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586" y="3217958"/>
            <a:ext cx="3641730" cy="80867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4F03508-21A1-4A52-A956-9B614EA64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586" y="4556735"/>
            <a:ext cx="3641730" cy="77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2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5E9F87E-12B3-48C9-86FF-C0EC90B64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060848"/>
            <a:ext cx="3565862" cy="8456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CC54C79-8961-49E4-8A52-0CA97A61193C}"/>
              </a:ext>
            </a:extLst>
          </p:cNvPr>
          <p:cNvSpPr/>
          <p:nvPr/>
        </p:nvSpPr>
        <p:spPr>
          <a:xfrm>
            <a:off x="179512" y="1268760"/>
            <a:ext cx="8568952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03213" lvl="1"/>
            <a:r>
              <a:rPr lang="fr-FR" dirty="0">
                <a:solidFill>
                  <a:srgbClr val="1B1F1D"/>
                </a:solidFill>
              </a:rPr>
              <a:t>Une fois les valeurs mesurées valides, le </a:t>
            </a:r>
            <a:r>
              <a:rPr lang="fr-FR" dirty="0" err="1">
                <a:solidFill>
                  <a:srgbClr val="1B1F1D"/>
                </a:solidFill>
              </a:rPr>
              <a:t>Microcompt</a:t>
            </a:r>
            <a:r>
              <a:rPr lang="fr-FR" dirty="0">
                <a:solidFill>
                  <a:srgbClr val="1B1F1D"/>
                </a:solidFill>
              </a:rPr>
              <a:t> demandera de retirer puis remettre le plombage pour valider les valeurs en mode métrologique.</a:t>
            </a:r>
          </a:p>
          <a:p>
            <a:pPr marL="303213" lvl="1"/>
            <a:endParaRPr lang="fr-FR" dirty="0">
              <a:solidFill>
                <a:srgbClr val="1B1F1D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46C47B0-FBDB-4279-8143-14A768F55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556" y="2060848"/>
            <a:ext cx="3751325" cy="87044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A7559DB-BED6-494B-A469-31AA60614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39" y="3288156"/>
            <a:ext cx="1156087" cy="115212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B632975-A890-4105-B97E-0A64DDCB9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591" y="3569841"/>
            <a:ext cx="3770038" cy="87044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F0D13B0-C9D1-40B6-A98C-6FD824EEE0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5974" y="4725144"/>
            <a:ext cx="1222488" cy="115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3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CC54C79-8961-49E4-8A52-0CA97A61193C}"/>
              </a:ext>
            </a:extLst>
          </p:cNvPr>
          <p:cNvSpPr/>
          <p:nvPr/>
        </p:nvSpPr>
        <p:spPr>
          <a:xfrm>
            <a:off x="287524" y="2271355"/>
            <a:ext cx="8568952" cy="20313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03213" lvl="1"/>
            <a:r>
              <a:rPr lang="fr-FR" dirty="0">
                <a:solidFill>
                  <a:srgbClr val="1B1F1D"/>
                </a:solidFill>
              </a:rPr>
              <a:t>Il est possible de changer manuellement ces coefficients directement en mode « Métrologique », la formule de calcul à utiliser est la suivante:</a:t>
            </a:r>
          </a:p>
          <a:p>
            <a:pPr marL="303213" lvl="1"/>
            <a:endParaRPr lang="fr-FR" dirty="0">
              <a:solidFill>
                <a:srgbClr val="1B1F1D"/>
              </a:solidFill>
            </a:endParaRPr>
          </a:p>
          <a:p>
            <a:pPr marL="303213" lvl="1"/>
            <a:endParaRPr lang="fr-FR" dirty="0">
              <a:solidFill>
                <a:srgbClr val="1B1F1D"/>
              </a:solidFill>
            </a:endParaRPr>
          </a:p>
          <a:p>
            <a:pPr marL="303213" lvl="1"/>
            <a:r>
              <a:rPr lang="fr-FR" dirty="0">
                <a:solidFill>
                  <a:srgbClr val="1B1F1D"/>
                </a:solidFill>
              </a:rPr>
              <a:t>			Ancien coefficient x volume mesuré par le </a:t>
            </a:r>
            <a:r>
              <a:rPr lang="fr-FR" dirty="0" err="1">
                <a:solidFill>
                  <a:srgbClr val="1B1F1D"/>
                </a:solidFill>
              </a:rPr>
              <a:t>Microcompt</a:t>
            </a:r>
            <a:endParaRPr lang="fr-FR" dirty="0">
              <a:solidFill>
                <a:srgbClr val="1B1F1D"/>
              </a:solidFill>
            </a:endParaRPr>
          </a:p>
          <a:p>
            <a:pPr marL="303213" lvl="1"/>
            <a:r>
              <a:rPr lang="fr-FR" dirty="0">
                <a:solidFill>
                  <a:srgbClr val="1B1F1D"/>
                </a:solidFill>
              </a:rPr>
              <a:t>Nouveau coefficient  = ---------------------------------------------------------------------------------</a:t>
            </a:r>
          </a:p>
          <a:p>
            <a:pPr marL="303213" lvl="1"/>
            <a:r>
              <a:rPr lang="fr-FR" dirty="0">
                <a:solidFill>
                  <a:srgbClr val="1B1F1D"/>
                </a:solidFill>
              </a:rPr>
              <a:t>				Volume mesuré par l’étalon</a:t>
            </a:r>
          </a:p>
        </p:txBody>
      </p:sp>
    </p:spTree>
    <p:extLst>
      <p:ext uri="{BB962C8B-B14F-4D97-AF65-F5344CB8AC3E}">
        <p14:creationId xmlns:p14="http://schemas.microsoft.com/office/powerpoint/2010/main" val="25790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6">
            <a:extLst>
              <a:ext uri="{FF2B5EF4-FFF2-40B4-BE49-F238E27FC236}">
                <a16:creationId xmlns:a16="http://schemas.microsoft.com/office/drawing/2014/main" id="{453751D8-9664-4ED2-8EF8-CA3A34CFC639}"/>
              </a:ext>
            </a:extLst>
          </p:cNvPr>
          <p:cNvSpPr txBox="1">
            <a:spLocks/>
          </p:cNvSpPr>
          <p:nvPr/>
        </p:nvSpPr>
        <p:spPr bwMode="auto">
          <a:xfrm>
            <a:off x="0" y="2963863"/>
            <a:ext cx="91440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1pPr>
            <a:lvl2pPr marL="588963" indent="-285750" eaLnBrk="0" hangingPunct="0">
              <a:spcBef>
                <a:spcPct val="20000"/>
              </a:spcBef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2pPr>
            <a:lvl3pPr marL="912813" indent="-285750" eaLnBrk="0" hangingPunct="0">
              <a:spcBef>
                <a:spcPct val="20000"/>
              </a:spcBef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4pPr>
            <a:lvl5pPr marL="1462088" indent="-228600" eaLnBrk="0" hangingPunct="0">
              <a:spcBef>
                <a:spcPct val="20000"/>
              </a:spcBef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2800" dirty="0"/>
              <a:t>      </a:t>
            </a:r>
            <a:endParaRPr lang="fr-FR" altLang="fr-FR" sz="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2400" dirty="0"/>
              <a:t> </a:t>
            </a:r>
            <a:endParaRPr lang="fr-FR" altLang="fr-FR" sz="9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36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4000" dirty="0"/>
              <a:t>Pour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fr-FR" sz="4000" dirty="0"/>
              <a:t> tout complément d’information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4000" u="sng" dirty="0"/>
              <a:t>After.sales@alma-alma.fr</a:t>
            </a:r>
          </a:p>
        </p:txBody>
      </p:sp>
    </p:spTree>
    <p:extLst>
      <p:ext uri="{BB962C8B-B14F-4D97-AF65-F5344CB8AC3E}">
        <p14:creationId xmlns:p14="http://schemas.microsoft.com/office/powerpoint/2010/main" val="40848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XTE 2015">
  <a:themeElements>
    <a:clrScheme name="Personnalisé 2">
      <a:dk1>
        <a:srgbClr val="FFFFFF"/>
      </a:dk1>
      <a:lt1>
        <a:sysClr val="window" lastClr="FFFFFF"/>
      </a:lt1>
      <a:dk2>
        <a:srgbClr val="0063AF"/>
      </a:dk2>
      <a:lt2>
        <a:srgbClr val="8B9B92"/>
      </a:lt2>
      <a:accent1>
        <a:srgbClr val="0063AF"/>
      </a:accent1>
      <a:accent2>
        <a:srgbClr val="C0504D"/>
      </a:accent2>
      <a:accent3>
        <a:srgbClr val="9BBB59"/>
      </a:accent3>
      <a:accent4>
        <a:srgbClr val="8064A2"/>
      </a:accent4>
      <a:accent5>
        <a:srgbClr val="8B9B92"/>
      </a:accent5>
      <a:accent6>
        <a:srgbClr val="F79646"/>
      </a:accent6>
      <a:hlink>
        <a:srgbClr val="00B050"/>
      </a:hlink>
      <a:folHlink>
        <a:srgbClr val="005827"/>
      </a:folHlink>
    </a:clrScheme>
    <a:fontScheme name="Personnalisé 1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3776</TotalTime>
  <Words>398</Words>
  <Application>Microsoft Office PowerPoint</Application>
  <PresentationFormat>Affichage à l'écran (4:3)</PresentationFormat>
  <Paragraphs>40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Source Sans Pro</vt:lpstr>
      <vt:lpstr>Symbol</vt:lpstr>
      <vt:lpstr>MIXTE 2015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Trame Présentation PPT Accueil</dc:title>
  <dc:creator>Audrey Roussin</dc:creator>
  <cp:lastModifiedBy>Nicolas CHEMIER</cp:lastModifiedBy>
  <cp:revision>270</cp:revision>
  <cp:lastPrinted>2015-05-29T16:08:10Z</cp:lastPrinted>
  <dcterms:created xsi:type="dcterms:W3CDTF">2014-05-06T13:26:41Z</dcterms:created>
  <dcterms:modified xsi:type="dcterms:W3CDTF">2020-01-07T07:57:30Z</dcterms:modified>
</cp:coreProperties>
</file>